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b="def" i="def"/>
      <a:tcStyle>
        <a:tcBdr/>
        <a:fill>
          <a:solidFill>
            <a:srgbClr val="E7E3D2">
              <a:alpha val="50000"/>
            </a:srgbClr>
          </a:solidFill>
        </a:fill>
      </a:tcStyle>
    </a:band2H>
    <a:firstCol>
      <a:tcTxStyle b="off" i="off">
        <a:fontRef idx="minor">
          <a:srgbClr val="FFFFFF"/>
        </a:fontRef>
        <a:srgbClr val="FFFFFF"/>
      </a:tcTxStyle>
      <a:tcStyle>
        <a:tcBdr>
          <a:left>
            <a:ln w="3175" cap="flat">
              <a:solidFill>
                <a:srgbClr val="FDF6DA"/>
              </a:solidFill>
              <a:prstDash val="solid"/>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3175"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Ref idx="minor">
          <a:srgbClr val="606060"/>
        </a:fontRef>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solidFill>
                <a:srgbClr val="BDBBB3"/>
              </a:solidFill>
              <a:prstDash val="solid"/>
              <a:miter lim="400000"/>
            </a:ln>
          </a:insideV>
        </a:tcBdr>
        <a:fill>
          <a:solidFill>
            <a:srgbClr val="E7E3D2"/>
          </a:solidFill>
        </a:fill>
      </a:tcStyle>
    </a:wholeTbl>
    <a:band2H>
      <a:tcTxStyle b="def" i="def"/>
      <a:tcStyle>
        <a:tcBdr/>
        <a:fill>
          <a:solidFill>
            <a:srgbClr val="F6F2E5"/>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Ref idx="minor">
          <a:srgbClr val="FFFFFF"/>
        </a:fontRef>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Ref idx="major">
          <a:srgbClr val="606060"/>
        </a:fontRef>
        <a:srgbClr val="606060"/>
      </a:tcTxStyle>
      <a:tcStyle>
        <a:tcBdr>
          <a:left>
            <a:ln w="12700" cap="flat">
              <a:noFill/>
              <a:miter lim="400000"/>
            </a:ln>
          </a:left>
          <a:right>
            <a:ln w="12700" cap="flat">
              <a:noFill/>
              <a:miter lim="400000"/>
            </a:ln>
          </a:right>
          <a:top>
            <a:ln w="3175" cap="flat">
              <a:solidFill>
                <a:srgbClr val="BDBBB3"/>
              </a:solidFill>
              <a:prstDash val="solid"/>
              <a:miter lim="400000"/>
            </a:ln>
          </a:top>
          <a:bottom>
            <a:ln w="3175" cap="flat">
              <a:solidFill>
                <a:srgbClr val="BDBBB3"/>
              </a:solidFill>
              <a:prstDash val="solid"/>
              <a:miter lim="400000"/>
            </a:ln>
          </a:bottom>
          <a:insideH>
            <a:ln w="3175" cap="flat">
              <a:solidFill>
                <a:srgbClr val="BDBBB3"/>
              </a:solidFill>
              <a:prstDash val="solid"/>
              <a:miter lim="400000"/>
            </a:ln>
          </a:insideH>
          <a:insideV>
            <a:ln w="12700" cap="flat">
              <a:noFill/>
              <a:miter lim="400000"/>
            </a:ln>
          </a:insideV>
        </a:tcBdr>
        <a:fill>
          <a:solidFill>
            <a:srgbClr val="E6E3DA"/>
          </a:solidFill>
        </a:fill>
      </a:tcStyle>
    </a:wholeTbl>
    <a:band2H>
      <a:tcTxStyle b="def" i="def"/>
      <a:tcStyle>
        <a:tcBdr/>
        <a:fill>
          <a:solidFill>
            <a:srgbClr val="F9F5E8"/>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ff" i="off">
        <a:fontRef idx="minor">
          <a:srgbClr val="606060"/>
        </a:fontRef>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b="def" i="def"/>
      <a:tcStyle>
        <a:tcBdr/>
        <a:fill>
          <a:solidFill>
            <a:srgbClr val="E9E7DC"/>
          </a:solidFill>
        </a:fill>
      </a:tcStyle>
    </a:band2H>
    <a:firstCol>
      <a:tcTxStyle b="off" i="off">
        <a:fontRef idx="minor">
          <a:srgbClr val="606060"/>
        </a:fontRef>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b="def" i="def"/>
      <a:tcStyle>
        <a:tcBdr/>
        <a:fill>
          <a:solidFill>
            <a:srgbClr val="FFFFFF"/>
          </a:solidFill>
        </a:fill>
      </a:tcStyle>
    </a:band2H>
    <a:firstCol>
      <a:tcTxStyle b="off" i="off">
        <a:fontRef idx="minor">
          <a:srgbClr val="606060"/>
        </a:fontRef>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2" name="Shape 122"/>
          <p:cNvSpPr/>
          <p:nvPr>
            <p:ph type="sldImg"/>
          </p:nvPr>
        </p:nvSpPr>
        <p:spPr>
          <a:xfrm>
            <a:off x="1143000" y="685800"/>
            <a:ext cx="4572000" cy="3429000"/>
          </a:xfrm>
          <a:prstGeom prst="rect">
            <a:avLst/>
          </a:prstGeom>
        </p:spPr>
        <p:txBody>
          <a:bodyPr/>
          <a:lstStyle/>
          <a:p>
            <a:pPr/>
          </a:p>
        </p:txBody>
      </p:sp>
      <p:sp>
        <p:nvSpPr>
          <p:cNvPr id="123" name="Shape 12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Shape 151"/>
          <p:cNvSpPr/>
          <p:nvPr>
            <p:ph type="sldImg"/>
          </p:nvPr>
        </p:nvSpPr>
        <p:spPr>
          <a:prstGeom prst="rect">
            <a:avLst/>
          </a:prstGeom>
        </p:spPr>
        <p:txBody>
          <a:bodyPr/>
          <a:lstStyle/>
          <a:p>
            <a:pPr/>
          </a:p>
        </p:txBody>
      </p:sp>
      <p:sp>
        <p:nvSpPr>
          <p:cNvPr id="152" name="Shape 152"/>
          <p:cNvSpPr/>
          <p:nvPr>
            <p:ph type="body" sz="quarter" idx="1"/>
          </p:nvPr>
        </p:nvSpPr>
        <p:spPr>
          <a:prstGeom prst="rect">
            <a:avLst/>
          </a:prstGeom>
        </p:spPr>
        <p:txBody>
          <a:bodyPr/>
          <a:lstStyle/>
          <a:p>
            <a:pPr/>
            <a:r>
              <a:t>Map of the extent of the Roman Empire under Trajan</a:t>
            </a:r>
          </a:p>
          <a:p>
            <a:pPr/>
          </a:p>
          <a:p>
            <a:pPr/>
            <a:r>
              <a:t>Top right: Trajan with a “victor’s crown” (stephanos)</a:t>
            </a:r>
          </a:p>
          <a:p>
            <a:pPr/>
          </a:p>
          <a:p>
            <a:pPr/>
            <a:r>
              <a:t>Bottom right: coin of Nerva wearing a stephanos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3" name="Line"/>
          <p:cNvSpPr/>
          <p:nvPr/>
        </p:nvSpPr>
        <p:spPr>
          <a:xfrm>
            <a:off x="952500" y="72898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 name="Title Text"/>
          <p:cNvSpPr txBox="1"/>
          <p:nvPr>
            <p:ph type="title"/>
          </p:nvPr>
        </p:nvSpPr>
        <p:spPr>
          <a:xfrm>
            <a:off x="952500" y="4229100"/>
            <a:ext cx="22479000" cy="2857500"/>
          </a:xfrm>
          <a:prstGeom prst="rect">
            <a:avLst/>
          </a:prstGeom>
        </p:spPr>
        <p:txBody>
          <a:bodyPr anchor="b"/>
          <a:lstStyle/>
          <a:p>
            <a:pPr/>
            <a:r>
              <a:t>Title Text</a:t>
            </a:r>
          </a:p>
        </p:txBody>
      </p:sp>
      <p:sp>
        <p:nvSpPr>
          <p:cNvPr id="15" name="Body Level One…"/>
          <p:cNvSpPr txBox="1"/>
          <p:nvPr>
            <p:ph type="body" sz="quarter" idx="1"/>
          </p:nvPr>
        </p:nvSpPr>
        <p:spPr>
          <a:xfrm>
            <a:off x="952500" y="7823200"/>
            <a:ext cx="22479000" cy="11557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xfrm>
            <a:off x="22898100" y="12319000"/>
            <a:ext cx="419100"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9" name="–Johnny Appleseed"/>
          <p:cNvSpPr txBox="1"/>
          <p:nvPr>
            <p:ph type="body" sz="quarter" idx="21"/>
          </p:nvPr>
        </p:nvSpPr>
        <p:spPr>
          <a:xfrm>
            <a:off x="952500" y="8318500"/>
            <a:ext cx="22479000" cy="711200"/>
          </a:xfrm>
          <a:prstGeom prst="rect">
            <a:avLst/>
          </a:prstGeom>
        </p:spPr>
        <p:txBody>
          <a:bodyPr anchor="t">
            <a:spAutoFit/>
          </a:bodyPr>
          <a:lstStyle>
            <a:lvl1pPr marL="0" indent="0" algn="ctr">
              <a:lnSpc>
                <a:spcPct val="140000"/>
              </a:lnSpc>
              <a:spcBef>
                <a:spcPts val="0"/>
              </a:spcBef>
              <a:buSzTx/>
              <a:buNone/>
              <a:defRPr i="1" sz="4200">
                <a:solidFill>
                  <a:srgbClr val="9D9D9D"/>
                </a:solidFill>
              </a:defRPr>
            </a:lvl1pPr>
          </a:lstStyle>
          <a:p>
            <a:pPr/>
            <a:r>
              <a:t>–Johnny Appleseed</a:t>
            </a:r>
          </a:p>
        </p:txBody>
      </p:sp>
      <p:sp>
        <p:nvSpPr>
          <p:cNvPr id="100" name="“Type a quote here.”"/>
          <p:cNvSpPr txBox="1"/>
          <p:nvPr>
            <p:ph type="body" sz="quarter" idx="22"/>
          </p:nvPr>
        </p:nvSpPr>
        <p:spPr>
          <a:xfrm>
            <a:off x="2387600" y="6064448"/>
            <a:ext cx="19621500" cy="838201"/>
          </a:xfrm>
          <a:prstGeom prst="rect">
            <a:avLst/>
          </a:prstGeom>
        </p:spPr>
        <p:txBody>
          <a:bodyPr>
            <a:spAutoFit/>
          </a:bodyPr>
          <a:lstStyle>
            <a:lvl1pPr marL="0" indent="0" algn="ctr">
              <a:lnSpc>
                <a:spcPct val="120000"/>
              </a:lnSpc>
              <a:spcBef>
                <a:spcPts val="0"/>
              </a:spcBef>
              <a:buSzTx/>
              <a:buNone/>
              <a:defRPr sz="5000"/>
            </a:lvl1pPr>
          </a:lstStyle>
          <a:p>
            <a:pPr/>
            <a:r>
              <a:t>“Type a quote here.” </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8" name="Green and yellow boat on the shore across the water from the village of Ferragudo, Portugal at duskFishermen boats at sea near village at dusk in Algarve, south of Portugal."/>
          <p:cNvSpPr/>
          <p:nvPr>
            <p:ph type="pic" idx="21"/>
          </p:nvPr>
        </p:nvSpPr>
        <p:spPr>
          <a:xfrm>
            <a:off x="0" y="-876300"/>
            <a:ext cx="24384000" cy="16264467"/>
          </a:xfrm>
          <a:prstGeom prst="rect">
            <a:avLst/>
          </a:prstGeom>
        </p:spPr>
        <p:txBody>
          <a:bodyPr lIns="91439" tIns="45719" rIns="91439" bIns="45719" anchor="t">
            <a:noAutofit/>
          </a:bodyPr>
          <a:lstStyle/>
          <a:p>
            <a:pPr/>
          </a:p>
        </p:txBody>
      </p:sp>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3" name="Rock formations in the turquoise waters of Algarve, Portugal"/>
          <p:cNvSpPr/>
          <p:nvPr>
            <p:ph type="pic" idx="21"/>
          </p:nvPr>
        </p:nvSpPr>
        <p:spPr>
          <a:xfrm>
            <a:off x="927100" y="-1765300"/>
            <a:ext cx="22529800" cy="15019865"/>
          </a:xfrm>
          <a:prstGeom prst="rect">
            <a:avLst/>
          </a:prstGeom>
          <a:ln w="9525">
            <a:round/>
          </a:ln>
        </p:spPr>
        <p:txBody>
          <a:bodyPr lIns="91439" tIns="45719" rIns="91439" bIns="45719" anchor="t">
            <a:noAutofit/>
          </a:bodyPr>
          <a:lstStyle/>
          <a:p>
            <a:pPr/>
          </a:p>
        </p:txBody>
      </p:sp>
      <p:sp>
        <p:nvSpPr>
          <p:cNvPr id="24" name="Title Text"/>
          <p:cNvSpPr txBox="1"/>
          <p:nvPr>
            <p:ph type="title"/>
          </p:nvPr>
        </p:nvSpPr>
        <p:spPr>
          <a:xfrm>
            <a:off x="952500" y="9982200"/>
            <a:ext cx="22479000" cy="1574800"/>
          </a:xfrm>
          <a:prstGeom prst="rect">
            <a:avLst/>
          </a:prstGeom>
        </p:spPr>
        <p:txBody>
          <a:bodyPr anchor="b"/>
          <a:lstStyle/>
          <a:p>
            <a:pPr/>
            <a:r>
              <a:t>Title Text</a:t>
            </a:r>
          </a:p>
        </p:txBody>
      </p:sp>
      <p:sp>
        <p:nvSpPr>
          <p:cNvPr id="25" name="Body Level One…"/>
          <p:cNvSpPr txBox="1"/>
          <p:nvPr>
            <p:ph type="body" sz="quarter" idx="1"/>
          </p:nvPr>
        </p:nvSpPr>
        <p:spPr>
          <a:xfrm>
            <a:off x="952500" y="11620500"/>
            <a:ext cx="22479000" cy="11811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3" name="Title Text"/>
          <p:cNvSpPr txBox="1"/>
          <p:nvPr>
            <p:ph type="title"/>
          </p:nvPr>
        </p:nvSpPr>
        <p:spPr>
          <a:xfrm>
            <a:off x="952500" y="5435600"/>
            <a:ext cx="22479000" cy="2857500"/>
          </a:xfrm>
          <a:prstGeom prst="rect">
            <a:avLst/>
          </a:prstGeom>
        </p:spPr>
        <p:txBody>
          <a:bodyPr/>
          <a:lstStyle/>
          <a:p>
            <a:pPr/>
            <a:r>
              <a:t>Title Text</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41" name="Lighthouse in Portugal with coastal rock formations in the foreground overlooking the ocean at sunset "/>
          <p:cNvSpPr/>
          <p:nvPr>
            <p:ph type="pic" idx="21"/>
          </p:nvPr>
        </p:nvSpPr>
        <p:spPr>
          <a:xfrm>
            <a:off x="12623800" y="-1346200"/>
            <a:ext cx="10928468" cy="16319500"/>
          </a:xfrm>
          <a:prstGeom prst="rect">
            <a:avLst/>
          </a:prstGeom>
          <a:ln w="9525">
            <a:round/>
          </a:ln>
        </p:spPr>
        <p:txBody>
          <a:bodyPr lIns="91439" tIns="45719" rIns="91439" bIns="45719" anchor="t">
            <a:noAutofit/>
          </a:bodyPr>
          <a:lstStyle/>
          <a:p>
            <a:pPr/>
          </a:p>
        </p:txBody>
      </p:sp>
      <p:sp>
        <p:nvSpPr>
          <p:cNvPr id="42" name="Title Text"/>
          <p:cNvSpPr txBox="1"/>
          <p:nvPr>
            <p:ph type="title"/>
          </p:nvPr>
        </p:nvSpPr>
        <p:spPr>
          <a:xfrm>
            <a:off x="952500" y="3378200"/>
            <a:ext cx="10934700" cy="8534400"/>
          </a:xfrm>
          <a:prstGeom prst="rect">
            <a:avLst/>
          </a:prstGeom>
        </p:spPr>
        <p:txBody>
          <a:bodyPr anchor="t"/>
          <a:lstStyle/>
          <a:p>
            <a:pPr/>
            <a:r>
              <a:t>Title Text</a:t>
            </a:r>
          </a:p>
        </p:txBody>
      </p:sp>
      <p:sp>
        <p:nvSpPr>
          <p:cNvPr id="43" name="Body Level One…"/>
          <p:cNvSpPr txBox="1"/>
          <p:nvPr>
            <p:ph type="body" sz="quarter" idx="1"/>
          </p:nvPr>
        </p:nvSpPr>
        <p:spPr>
          <a:xfrm>
            <a:off x="952500" y="1638300"/>
            <a:ext cx="10934700" cy="11811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1" name="Line"/>
          <p:cNvSpPr/>
          <p:nvPr/>
        </p:nvSpPr>
        <p:spPr>
          <a:xfrm>
            <a:off x="952500" y="36195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2" name="Title Text"/>
          <p:cNvSpPr txBox="1"/>
          <p:nvPr>
            <p:ph type="title"/>
          </p:nvPr>
        </p:nvSpPr>
        <p:spPr>
          <a:prstGeom prst="rect">
            <a:avLst/>
          </a:prstGeom>
        </p:spPr>
        <p:txBody>
          <a:bodyPr/>
          <a:lstStyle/>
          <a:p>
            <a:pPr/>
            <a:r>
              <a:t>Title Text</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0" name="Lin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61" name="Title Text"/>
          <p:cNvSpPr txBox="1"/>
          <p:nvPr>
            <p:ph type="title"/>
          </p:nvPr>
        </p:nvSpPr>
        <p:spPr>
          <a:prstGeom prst="rect">
            <a:avLst/>
          </a:prstGeom>
        </p:spPr>
        <p:txBody>
          <a:bodyPr/>
          <a:lstStyle/>
          <a:p>
            <a:pPr/>
            <a:r>
              <a:t>Title Text</a:t>
            </a:r>
          </a:p>
        </p:txBody>
      </p:sp>
      <p:sp>
        <p:nvSpPr>
          <p:cNvPr id="62" name="Body Level One…"/>
          <p:cNvSpPr txBox="1"/>
          <p:nvPr>
            <p:ph type="body" idx="1"/>
          </p:nvPr>
        </p:nvSpPr>
        <p:spPr>
          <a:xfrm>
            <a:off x="952500" y="4267200"/>
            <a:ext cx="22479000" cy="80518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70" name="Lin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1" name="Rock formations in the turquoise waters of Algarve, Portugal"/>
          <p:cNvSpPr/>
          <p:nvPr>
            <p:ph type="pic" sz="half" idx="21"/>
          </p:nvPr>
        </p:nvSpPr>
        <p:spPr>
          <a:xfrm>
            <a:off x="381000" y="4229100"/>
            <a:ext cx="11684000" cy="7789334"/>
          </a:xfrm>
          <a:prstGeom prst="rect">
            <a:avLst/>
          </a:prstGeom>
          <a:ln w="9525">
            <a:round/>
          </a:ln>
        </p:spPr>
        <p:txBody>
          <a:bodyPr lIns="91439" tIns="45719" rIns="91439" bIns="45719" anchor="t">
            <a:noAutofit/>
          </a:bodyPr>
          <a:lstStyle/>
          <a:p>
            <a:pPr/>
          </a:p>
        </p:txBody>
      </p:sp>
      <p:sp>
        <p:nvSpPr>
          <p:cNvPr id="72" name="Title Text"/>
          <p:cNvSpPr txBox="1"/>
          <p:nvPr>
            <p:ph type="title"/>
          </p:nvPr>
        </p:nvSpPr>
        <p:spPr>
          <a:prstGeom prst="rect">
            <a:avLst/>
          </a:prstGeom>
        </p:spPr>
        <p:txBody>
          <a:bodyPr/>
          <a:lstStyle/>
          <a:p>
            <a:pPr/>
            <a:r>
              <a:t>Title Text</a:t>
            </a:r>
          </a:p>
        </p:txBody>
      </p:sp>
      <p:sp>
        <p:nvSpPr>
          <p:cNvPr id="73" name="Body Level One…"/>
          <p:cNvSpPr txBox="1"/>
          <p:nvPr>
            <p:ph type="body" sz="half" idx="1"/>
          </p:nvPr>
        </p:nvSpPr>
        <p:spPr>
          <a:xfrm>
            <a:off x="12687300" y="4114800"/>
            <a:ext cx="10744200" cy="7950200"/>
          </a:xfrm>
          <a:prstGeom prst="rect">
            <a:avLst/>
          </a:prstGeom>
        </p:spPr>
        <p:txBody>
          <a:bodyPr/>
          <a:lstStyle>
            <a:lvl1pPr marL="495300" indent="-495300">
              <a:spcBef>
                <a:spcPts val="4500"/>
              </a:spcBef>
              <a:buSzPct val="30000"/>
              <a:buBlip>
                <a:blip r:embed="rId2"/>
              </a:buBlip>
              <a:defRPr sz="4200"/>
            </a:lvl1pPr>
            <a:lvl2pPr marL="990600" indent="-495300">
              <a:spcBef>
                <a:spcPts val="4500"/>
              </a:spcBef>
              <a:buSzPct val="30000"/>
              <a:buBlip>
                <a:blip r:embed="rId2"/>
              </a:buBlip>
              <a:defRPr sz="4200"/>
            </a:lvl2pPr>
            <a:lvl3pPr marL="1485900" indent="-495300">
              <a:spcBef>
                <a:spcPts val="4500"/>
              </a:spcBef>
              <a:buSzPct val="30000"/>
              <a:buBlip>
                <a:blip r:embed="rId2"/>
              </a:buBlip>
              <a:defRPr sz="4200"/>
            </a:lvl3pPr>
            <a:lvl4pPr marL="1981200" indent="-495300">
              <a:spcBef>
                <a:spcPts val="4500"/>
              </a:spcBef>
              <a:buSzPct val="30000"/>
              <a:buBlip>
                <a:blip r:embed="rId2"/>
              </a:buBlip>
              <a:defRPr sz="4200"/>
            </a:lvl4pPr>
            <a:lvl5pPr marL="2476500" indent="-495300">
              <a:spcBef>
                <a:spcPts val="4500"/>
              </a:spcBef>
              <a:buSzPct val="30000"/>
              <a:buBlip>
                <a:blip r:embed="rId2"/>
              </a:buBlip>
              <a:defRPr sz="4200"/>
            </a:lvl5pPr>
          </a:lstStyle>
          <a:p>
            <a:pPr/>
            <a:r>
              <a:t>Body Level One</a:t>
            </a:r>
          </a:p>
          <a:p>
            <a:pPr lvl="1"/>
            <a:r>
              <a:t>Body Level Two</a:t>
            </a:r>
          </a:p>
          <a:p>
            <a:pPr lvl="2"/>
            <a:r>
              <a:t>Body Level Three</a:t>
            </a:r>
          </a:p>
          <a:p>
            <a:pPr lvl="3"/>
            <a:r>
              <a:t>Body Level Four</a:t>
            </a:r>
          </a:p>
          <a:p>
            <a:pPr lvl="4"/>
            <a:r>
              <a:t>Body Level Five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81"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9" name="Green and yellow boat at water’s edge across from the village of Ferragudo, Portugal at duskFishermen boats at sea near village at dusk in Algarve, south of Portugal."/>
          <p:cNvSpPr/>
          <p:nvPr>
            <p:ph type="pic" sz="half" idx="21"/>
          </p:nvPr>
        </p:nvSpPr>
        <p:spPr>
          <a:xfrm>
            <a:off x="13208000" y="520700"/>
            <a:ext cx="10909968" cy="7277100"/>
          </a:xfrm>
          <a:prstGeom prst="rect">
            <a:avLst/>
          </a:prstGeom>
          <a:ln w="9525">
            <a:round/>
          </a:ln>
        </p:spPr>
        <p:txBody>
          <a:bodyPr lIns="91439" tIns="45719" rIns="91439" bIns="45719" anchor="t">
            <a:noAutofit/>
          </a:bodyPr>
          <a:lstStyle/>
          <a:p>
            <a:pPr/>
          </a:p>
        </p:txBody>
      </p:sp>
      <p:sp>
        <p:nvSpPr>
          <p:cNvPr id="90" name="Rock formations in the turquoise waters of Algarve, Portugal"/>
          <p:cNvSpPr/>
          <p:nvPr>
            <p:ph type="pic" sz="half" idx="22"/>
          </p:nvPr>
        </p:nvSpPr>
        <p:spPr>
          <a:xfrm>
            <a:off x="13208000" y="6146800"/>
            <a:ext cx="10160000" cy="6773334"/>
          </a:xfrm>
          <a:prstGeom prst="rect">
            <a:avLst/>
          </a:prstGeom>
          <a:ln w="9525">
            <a:round/>
          </a:ln>
        </p:spPr>
        <p:txBody>
          <a:bodyPr lIns="91439" tIns="45719" rIns="91439" bIns="45719" anchor="t">
            <a:noAutofit/>
          </a:bodyPr>
          <a:lstStyle/>
          <a:p>
            <a:pPr/>
          </a:p>
        </p:txBody>
      </p:sp>
      <p:sp>
        <p:nvSpPr>
          <p:cNvPr id="91" name="Lighthouse in Portugal with coastal rock formations in the foreground overlooking the ocean at sunset "/>
          <p:cNvSpPr/>
          <p:nvPr>
            <p:ph type="pic" idx="23"/>
          </p:nvPr>
        </p:nvSpPr>
        <p:spPr>
          <a:xfrm>
            <a:off x="742138" y="-1391145"/>
            <a:ext cx="11855474" cy="17703801"/>
          </a:xfrm>
          <a:prstGeom prst="rect">
            <a:avLst/>
          </a:prstGeom>
          <a:ln w="9525">
            <a:round/>
          </a:ln>
        </p:spPr>
        <p:txBody>
          <a:bodyPr lIns="91439" tIns="45719" rIns="91439" bIns="45719" anchor="t">
            <a:noAutofit/>
          </a:bodyPr>
          <a:lstStyle/>
          <a:p>
            <a:pP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 name="Line"/>
          <p:cNvSpPr/>
          <p:nvPr/>
        </p:nvSpPr>
        <p:spPr>
          <a:xfrm>
            <a:off x="952500" y="13004800"/>
            <a:ext cx="22479000" cy="0"/>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 name="Line"/>
          <p:cNvSpPr/>
          <p:nvPr/>
        </p:nvSpPr>
        <p:spPr>
          <a:xfrm>
            <a:off x="952500" y="7112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 name="Body Level One…"/>
          <p:cNvSpPr txBox="1"/>
          <p:nvPr>
            <p:ph type="body" idx="1"/>
          </p:nvPr>
        </p:nvSpPr>
        <p:spPr>
          <a:xfrm>
            <a:off x="952500" y="1384300"/>
            <a:ext cx="22479000" cy="1094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5" name="Title Text"/>
          <p:cNvSpPr txBox="1"/>
          <p:nvPr>
            <p:ph type="title"/>
          </p:nvPr>
        </p:nvSpPr>
        <p:spPr>
          <a:xfrm>
            <a:off x="952500" y="838200"/>
            <a:ext cx="22479000" cy="2679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6" name="Slide Number"/>
          <p:cNvSpPr txBox="1"/>
          <p:nvPr>
            <p:ph type="sldNum" sz="quarter" idx="2"/>
          </p:nvPr>
        </p:nvSpPr>
        <p:spPr>
          <a:xfrm>
            <a:off x="22923500" y="12319000"/>
            <a:ext cx="419100" cy="4572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1pPr>
      <a:lvl2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2pPr>
      <a:lvl3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3pPr>
      <a:lvl4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4pPr>
      <a:lvl5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5pPr>
      <a:lvl6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6pPr>
      <a:lvl7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7pPr>
      <a:lvl8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8pPr>
      <a:lvl9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9pPr>
    </p:titleStyle>
    <p:bodyStyle>
      <a:lvl1pPr marL="571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1pPr>
      <a:lvl2pPr marL="1143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2pPr>
      <a:lvl3pPr marL="1714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3pPr>
      <a:lvl4pPr marL="2286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4pPr>
      <a:lvl5pPr marL="2857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5pPr>
      <a:lvl6pPr marL="3429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6pPr>
      <a:lvl7pPr marL="4000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7pPr>
      <a:lvl8pPr marL="4572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8pPr>
      <a:lvl9pPr marL="5143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Rock formations in the turquoise waters of Algarve, Portugal" descr="Rock formations in the turquoise waters of Algarve, Portugal"/>
          <p:cNvPicPr>
            <a:picLocks noChangeAspect="0"/>
          </p:cNvPicPr>
          <p:nvPr>
            <p:ph type="pic" idx="21"/>
          </p:nvPr>
        </p:nvPicPr>
        <p:blipFill>
          <a:blip r:embed="rId2">
            <a:extLst/>
          </a:blip>
          <a:stretch>
            <a:fillRect/>
          </a:stretch>
        </p:blipFill>
        <p:spPr>
          <a:xfrm>
            <a:off x="825500" y="1320800"/>
            <a:ext cx="22733000" cy="8331200"/>
          </a:xfrm>
          <a:prstGeom prst="rect">
            <a:avLst/>
          </a:prstGeom>
        </p:spPr>
      </p:pic>
      <p:sp>
        <p:nvSpPr>
          <p:cNvPr id="126" name="The Revelation of Jesus Christ"/>
          <p:cNvSpPr txBox="1"/>
          <p:nvPr>
            <p:ph type="title"/>
          </p:nvPr>
        </p:nvSpPr>
        <p:spPr>
          <a:prstGeom prst="rect">
            <a:avLst/>
          </a:prstGeom>
        </p:spPr>
        <p:txBody>
          <a:bodyPr/>
          <a:lstStyle/>
          <a:p>
            <a:pPr/>
            <a:r>
              <a:t>The Revelation of Jesus Christ</a:t>
            </a:r>
          </a:p>
        </p:txBody>
      </p:sp>
      <p:sp>
        <p:nvSpPr>
          <p:cNvPr id="127" name="Vision 2 , Part 3 (6:1-11) - The First Four Seals"/>
          <p:cNvSpPr txBox="1"/>
          <p:nvPr>
            <p:ph type="body" sz="quarter" idx="1"/>
          </p:nvPr>
        </p:nvSpPr>
        <p:spPr>
          <a:prstGeom prst="rect">
            <a:avLst/>
          </a:prstGeom>
        </p:spPr>
        <p:txBody>
          <a:bodyPr/>
          <a:lstStyle/>
          <a:p>
            <a:pPr/>
            <a:r>
              <a:t>Vision 2 , Part 3 (6:1-11) - The First Four Seals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Summary of Seal #1"/>
          <p:cNvSpPr txBox="1"/>
          <p:nvPr>
            <p:ph type="title"/>
          </p:nvPr>
        </p:nvSpPr>
        <p:spPr>
          <a:prstGeom prst="rect">
            <a:avLst/>
          </a:prstGeom>
        </p:spPr>
        <p:txBody>
          <a:bodyPr/>
          <a:lstStyle/>
          <a:p>
            <a:pPr/>
            <a:r>
              <a:t>Summary of Seal #1</a:t>
            </a:r>
          </a:p>
        </p:txBody>
      </p:sp>
      <p:sp>
        <p:nvSpPr>
          <p:cNvPr id="155" name="White horse - victory in war…"/>
          <p:cNvSpPr txBox="1"/>
          <p:nvPr>
            <p:ph type="body" idx="1"/>
          </p:nvPr>
        </p:nvSpPr>
        <p:spPr>
          <a:prstGeom prst="rect">
            <a:avLst/>
          </a:prstGeom>
        </p:spPr>
        <p:txBody>
          <a:bodyPr/>
          <a:lstStyle/>
          <a:p>
            <a:pPr marL="560069" indent="-560069" defTabSz="808990">
              <a:lnSpc>
                <a:spcPct val="120000"/>
              </a:lnSpc>
              <a:spcBef>
                <a:spcPts val="5700"/>
              </a:spcBef>
              <a:buBlip>
                <a:blip r:embed="rId2"/>
              </a:buBlip>
              <a:defRPr sz="5880"/>
            </a:pPr>
            <a:r>
              <a:t>White horse - victory in war</a:t>
            </a:r>
          </a:p>
          <a:p>
            <a:pPr marL="560069" indent="-560069" defTabSz="808990">
              <a:lnSpc>
                <a:spcPct val="120000"/>
              </a:lnSpc>
              <a:spcBef>
                <a:spcPts val="5700"/>
              </a:spcBef>
              <a:buBlip>
                <a:blip r:embed="rId2"/>
              </a:buBlip>
              <a:defRPr sz="5880"/>
            </a:pPr>
            <a:r>
              <a:t>The crown (Gr. </a:t>
            </a:r>
            <a:r>
              <a:rPr i="1"/>
              <a:t>stephanos</a:t>
            </a:r>
            <a:r>
              <a:t>) - worn by victorious Roman emperors when returning to Rome</a:t>
            </a:r>
          </a:p>
          <a:p>
            <a:pPr marL="560069" indent="-560069" defTabSz="808990">
              <a:lnSpc>
                <a:spcPct val="120000"/>
              </a:lnSpc>
              <a:spcBef>
                <a:spcPts val="5700"/>
              </a:spcBef>
              <a:buBlip>
                <a:blip r:embed="rId2"/>
              </a:buBlip>
              <a:defRPr sz="5880"/>
            </a:pPr>
            <a:r>
              <a:t>Bow - a new line of non-Latin emperors beginning with a Cretan, Nerva</a:t>
            </a:r>
          </a:p>
          <a:p>
            <a:pPr marL="560069" indent="-560069" defTabSz="808990">
              <a:lnSpc>
                <a:spcPct val="120000"/>
              </a:lnSpc>
              <a:spcBef>
                <a:spcPts val="5700"/>
              </a:spcBef>
              <a:buBlip>
                <a:blip r:embed="rId2"/>
              </a:buBlip>
              <a:defRPr sz="5880"/>
            </a:pPr>
            <a:r>
              <a:t>External victory, internal peace, and great prosperity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5"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Seal #2: Civil War"/>
          <p:cNvSpPr txBox="1"/>
          <p:nvPr>
            <p:ph type="title"/>
          </p:nvPr>
        </p:nvSpPr>
        <p:spPr>
          <a:prstGeom prst="rect">
            <a:avLst/>
          </a:prstGeom>
        </p:spPr>
        <p:txBody>
          <a:bodyPr/>
          <a:lstStyle/>
          <a:p>
            <a:pPr/>
            <a:r>
              <a:t>Seal #2: Civil War</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Seal #2 - What John sees"/>
          <p:cNvSpPr txBox="1"/>
          <p:nvPr>
            <p:ph type="title"/>
          </p:nvPr>
        </p:nvSpPr>
        <p:spPr>
          <a:prstGeom prst="rect">
            <a:avLst/>
          </a:prstGeom>
        </p:spPr>
        <p:txBody>
          <a:bodyPr/>
          <a:lstStyle/>
          <a:p>
            <a:pPr/>
            <a:r>
              <a:t>Seal #2 - What John sees</a:t>
            </a:r>
          </a:p>
        </p:txBody>
      </p:sp>
      <p:sp>
        <p:nvSpPr>
          <p:cNvPr id="160" name="“red” - blood, a bloody war, carnage, excessive bloodshed…"/>
          <p:cNvSpPr txBox="1"/>
          <p:nvPr>
            <p:ph type="body" idx="1"/>
          </p:nvPr>
        </p:nvSpPr>
        <p:spPr>
          <a:prstGeom prst="rect">
            <a:avLst/>
          </a:prstGeom>
        </p:spPr>
        <p:txBody>
          <a:bodyPr/>
          <a:lstStyle/>
          <a:p>
            <a:pPr marL="560069" indent="-560069" defTabSz="808990">
              <a:lnSpc>
                <a:spcPct val="120000"/>
              </a:lnSpc>
              <a:spcBef>
                <a:spcPts val="5700"/>
              </a:spcBef>
              <a:buBlip>
                <a:blip r:embed="rId2"/>
              </a:buBlip>
              <a:defRPr sz="5880"/>
            </a:pPr>
            <a:r>
              <a:t>“red” - blood, a bloody war, carnage, excessive bloodshed</a:t>
            </a:r>
          </a:p>
          <a:p>
            <a:pPr marL="560069" indent="-560069" defTabSz="808990">
              <a:lnSpc>
                <a:spcPct val="120000"/>
              </a:lnSpc>
              <a:spcBef>
                <a:spcPts val="5700"/>
              </a:spcBef>
              <a:buBlip>
                <a:blip r:embed="rId2"/>
              </a:buBlip>
              <a:defRPr sz="5880"/>
            </a:pPr>
            <a:r>
              <a:t>“take peace from the earth” - once existed a state of peace</a:t>
            </a:r>
          </a:p>
          <a:p>
            <a:pPr marL="560069" indent="-560069" defTabSz="808990">
              <a:lnSpc>
                <a:spcPct val="120000"/>
              </a:lnSpc>
              <a:spcBef>
                <a:spcPts val="5700"/>
              </a:spcBef>
              <a:buBlip>
                <a:blip r:embed="rId2"/>
              </a:buBlip>
              <a:defRPr sz="5880"/>
            </a:pPr>
            <a:r>
              <a:t>“kill one another” - a period of civil war</a:t>
            </a:r>
          </a:p>
          <a:p>
            <a:pPr marL="560069" indent="-560069" defTabSz="808990">
              <a:lnSpc>
                <a:spcPct val="120000"/>
              </a:lnSpc>
              <a:spcBef>
                <a:spcPts val="5700"/>
              </a:spcBef>
              <a:buBlip>
                <a:blip r:embed="rId2"/>
              </a:buBlip>
              <a:defRPr sz="5880"/>
            </a:pPr>
            <a:r>
              <a:t>“great sword” - standing army</a:t>
            </a:r>
          </a:p>
          <a:p>
            <a:pPr marL="560069" indent="-560069" defTabSz="808990">
              <a:lnSpc>
                <a:spcPct val="120000"/>
              </a:lnSpc>
              <a:spcBef>
                <a:spcPts val="5700"/>
              </a:spcBef>
              <a:buBlip>
                <a:blip r:embed="rId2"/>
              </a:buBlip>
              <a:defRPr sz="5880"/>
            </a:pPr>
            <a:r>
              <a:t>“the earth” - the portion of the earth governed by Rome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6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60">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0"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A century of chaos - 183-284 AD"/>
          <p:cNvSpPr txBox="1"/>
          <p:nvPr>
            <p:ph type="title"/>
          </p:nvPr>
        </p:nvSpPr>
        <p:spPr>
          <a:prstGeom prst="rect">
            <a:avLst/>
          </a:prstGeom>
        </p:spPr>
        <p:txBody>
          <a:bodyPr/>
          <a:lstStyle/>
          <a:p>
            <a:pPr/>
            <a:r>
              <a:t>A century of chaos - 183-284 AD</a:t>
            </a:r>
          </a:p>
        </p:txBody>
      </p:sp>
      <p:sp>
        <p:nvSpPr>
          <p:cNvPr id="163" name="193 - Commodus, son of Marcus Aurelius, assassinated…"/>
          <p:cNvSpPr txBox="1"/>
          <p:nvPr>
            <p:ph type="body" idx="1"/>
          </p:nvPr>
        </p:nvSpPr>
        <p:spPr>
          <a:prstGeom prst="rect">
            <a:avLst/>
          </a:prstGeom>
        </p:spPr>
        <p:txBody>
          <a:bodyPr/>
          <a:lstStyle/>
          <a:p>
            <a:pPr marL="411479" indent="-411479" defTabSz="594360">
              <a:lnSpc>
                <a:spcPct val="120000"/>
              </a:lnSpc>
              <a:spcBef>
                <a:spcPts val="4200"/>
              </a:spcBef>
              <a:buBlip>
                <a:blip r:embed="rId2"/>
              </a:buBlip>
              <a:defRPr sz="5040"/>
            </a:pPr>
            <a:r>
              <a:t>193 - Commodus, son of Marcus Aurelius, assassinated</a:t>
            </a:r>
          </a:p>
          <a:p>
            <a:pPr marL="411479" indent="-411479" defTabSz="594360">
              <a:lnSpc>
                <a:spcPct val="120000"/>
              </a:lnSpc>
              <a:spcBef>
                <a:spcPts val="4200"/>
              </a:spcBef>
              <a:buBlip>
                <a:blip r:embed="rId2"/>
              </a:buBlip>
              <a:defRPr sz="5040"/>
            </a:pPr>
            <a:r>
              <a:t>193 - “The Year of Five Emperors”</a:t>
            </a:r>
          </a:p>
          <a:p>
            <a:pPr marL="411479" indent="-411479" defTabSz="594360">
              <a:lnSpc>
                <a:spcPct val="120000"/>
              </a:lnSpc>
              <a:spcBef>
                <a:spcPts val="4200"/>
              </a:spcBef>
              <a:buBlip>
                <a:blip r:embed="rId2"/>
              </a:buBlip>
              <a:defRPr sz="5040"/>
            </a:pPr>
            <a:r>
              <a:t>193-235 - The Severan Dynasty</a:t>
            </a:r>
          </a:p>
          <a:p>
            <a:pPr marL="411479" indent="-411479" defTabSz="594360">
              <a:lnSpc>
                <a:spcPct val="120000"/>
              </a:lnSpc>
              <a:spcBef>
                <a:spcPts val="4200"/>
              </a:spcBef>
              <a:buBlip>
                <a:blip r:embed="rId2"/>
              </a:buBlip>
              <a:defRPr sz="5040"/>
            </a:pPr>
            <a:r>
              <a:t>235-284 - The Crisis of the Third Century</a:t>
            </a:r>
          </a:p>
          <a:p>
            <a:pPr lvl="1" marL="822960" indent="-411480" defTabSz="594360">
              <a:lnSpc>
                <a:spcPct val="120000"/>
              </a:lnSpc>
              <a:spcBef>
                <a:spcPts val="4200"/>
              </a:spcBef>
              <a:buBlip>
                <a:blip r:embed="rId2"/>
              </a:buBlip>
              <a:defRPr sz="5040"/>
            </a:pPr>
            <a:r>
              <a:t>Maximinus Thrax - 235-238</a:t>
            </a:r>
          </a:p>
          <a:p>
            <a:pPr lvl="1" marL="822960" indent="-411480" defTabSz="594360">
              <a:lnSpc>
                <a:spcPct val="120000"/>
              </a:lnSpc>
              <a:spcBef>
                <a:spcPts val="4200"/>
              </a:spcBef>
              <a:buBlip>
                <a:blip r:embed="rId2"/>
              </a:buBlip>
              <a:defRPr sz="5040"/>
            </a:pPr>
            <a:r>
              <a:t>From 235-270, thirty seven men were proclaimed emperor of Rome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6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6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63">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3"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Summary of Seal #2"/>
          <p:cNvSpPr txBox="1"/>
          <p:nvPr>
            <p:ph type="title"/>
          </p:nvPr>
        </p:nvSpPr>
        <p:spPr>
          <a:prstGeom prst="rect">
            <a:avLst/>
          </a:prstGeom>
        </p:spPr>
        <p:txBody>
          <a:bodyPr/>
          <a:lstStyle/>
          <a:p>
            <a:pPr/>
            <a:r>
              <a:t>Summary of Seal #2</a:t>
            </a:r>
          </a:p>
        </p:txBody>
      </p:sp>
      <p:sp>
        <p:nvSpPr>
          <p:cNvPr id="166" name="Red horse - bloody war…"/>
          <p:cNvSpPr txBox="1"/>
          <p:nvPr>
            <p:ph type="body" idx="1"/>
          </p:nvPr>
        </p:nvSpPr>
        <p:spPr>
          <a:prstGeom prst="rect">
            <a:avLst/>
          </a:prstGeom>
        </p:spPr>
        <p:txBody>
          <a:bodyPr/>
          <a:lstStyle/>
          <a:p>
            <a:pPr marL="497204" indent="-497204" defTabSz="718184">
              <a:lnSpc>
                <a:spcPct val="120000"/>
              </a:lnSpc>
              <a:spcBef>
                <a:spcPts val="5100"/>
              </a:spcBef>
              <a:buBlip>
                <a:blip r:embed="rId2"/>
              </a:buBlip>
              <a:defRPr sz="5220"/>
            </a:pPr>
            <a:r>
              <a:t>Red horse - bloody war</a:t>
            </a:r>
          </a:p>
          <a:p>
            <a:pPr marL="497204" indent="-497204" defTabSz="718184">
              <a:lnSpc>
                <a:spcPct val="120000"/>
              </a:lnSpc>
              <a:spcBef>
                <a:spcPts val="5100"/>
              </a:spcBef>
              <a:buBlip>
                <a:blip r:embed="rId2"/>
              </a:buBlip>
              <a:defRPr sz="5220"/>
            </a:pPr>
            <a:r>
              <a:t>Take peace from the earth - no peace where once there had been peace</a:t>
            </a:r>
          </a:p>
          <a:p>
            <a:pPr marL="497204" indent="-497204" defTabSz="718184">
              <a:lnSpc>
                <a:spcPct val="120000"/>
              </a:lnSpc>
              <a:spcBef>
                <a:spcPts val="5100"/>
              </a:spcBef>
              <a:buBlip>
                <a:blip r:embed="rId2"/>
              </a:buBlip>
              <a:defRPr sz="5220"/>
            </a:pPr>
            <a:r>
              <a:t>Kill one another - civil war</a:t>
            </a:r>
          </a:p>
          <a:p>
            <a:pPr marL="497204" indent="-497204" defTabSz="718184">
              <a:lnSpc>
                <a:spcPct val="120000"/>
              </a:lnSpc>
              <a:spcBef>
                <a:spcPts val="5100"/>
              </a:spcBef>
              <a:buBlip>
                <a:blip r:embed="rId2"/>
              </a:buBlip>
              <a:defRPr sz="5220"/>
            </a:pPr>
            <a:r>
              <a:t>Great sword - standing armies; legions and Praetorian Guard often vying for power</a:t>
            </a:r>
          </a:p>
          <a:p>
            <a:pPr marL="497204" indent="-497204" defTabSz="718184">
              <a:lnSpc>
                <a:spcPct val="120000"/>
              </a:lnSpc>
              <a:spcBef>
                <a:spcPts val="5100"/>
              </a:spcBef>
              <a:buBlip>
                <a:blip r:embed="rId2"/>
              </a:buBlip>
              <a:defRPr sz="5220"/>
            </a:pPr>
            <a:r>
              <a:t>The earth - the portion governed by Rome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6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6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6"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Seal #3 - Economic depression and famine"/>
          <p:cNvSpPr txBox="1"/>
          <p:nvPr>
            <p:ph type="title"/>
          </p:nvPr>
        </p:nvSpPr>
        <p:spPr>
          <a:prstGeom prst="rect">
            <a:avLst/>
          </a:prstGeom>
        </p:spPr>
        <p:txBody>
          <a:bodyPr/>
          <a:lstStyle/>
          <a:p>
            <a:pPr/>
            <a:r>
              <a:t>Seal #3 - Economic depression and famine</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Seal #3 - What John Sees"/>
          <p:cNvSpPr txBox="1"/>
          <p:nvPr>
            <p:ph type="title"/>
          </p:nvPr>
        </p:nvSpPr>
        <p:spPr>
          <a:prstGeom prst="rect">
            <a:avLst/>
          </a:prstGeom>
        </p:spPr>
        <p:txBody>
          <a:bodyPr/>
          <a:lstStyle/>
          <a:p>
            <a:pPr/>
            <a:r>
              <a:t>Seal #3 - What John Sees</a:t>
            </a:r>
          </a:p>
        </p:txBody>
      </p:sp>
      <p:sp>
        <p:nvSpPr>
          <p:cNvPr id="171" name="“black” - calamity as the result of strife…"/>
          <p:cNvSpPr txBox="1"/>
          <p:nvPr>
            <p:ph type="body" idx="1"/>
          </p:nvPr>
        </p:nvSpPr>
        <p:spPr>
          <a:prstGeom prst="rect">
            <a:avLst/>
          </a:prstGeom>
        </p:spPr>
        <p:txBody>
          <a:bodyPr/>
          <a:lstStyle/>
          <a:p>
            <a:pPr marL="417194" indent="-417194" defTabSz="602615">
              <a:lnSpc>
                <a:spcPct val="120000"/>
              </a:lnSpc>
              <a:spcBef>
                <a:spcPts val="4300"/>
              </a:spcBef>
              <a:buBlip>
                <a:blip r:embed="rId2"/>
              </a:buBlip>
              <a:defRPr sz="4380"/>
            </a:pPr>
            <a:r>
              <a:t>“black” - calamity as the result of strife</a:t>
            </a:r>
          </a:p>
          <a:p>
            <a:pPr marL="417194" indent="-417194" defTabSz="602615">
              <a:lnSpc>
                <a:spcPct val="120000"/>
              </a:lnSpc>
              <a:spcBef>
                <a:spcPts val="4300"/>
              </a:spcBef>
              <a:buBlip>
                <a:blip r:embed="rId2"/>
              </a:buBlip>
              <a:defRPr sz="4380"/>
            </a:pPr>
            <a:r>
              <a:t>“balances” - weighing bread in order to ration (see Leviticus 26:26)</a:t>
            </a:r>
          </a:p>
          <a:p>
            <a:pPr lvl="1" marL="834389" indent="-417194" defTabSz="602615">
              <a:lnSpc>
                <a:spcPct val="120000"/>
              </a:lnSpc>
              <a:spcBef>
                <a:spcPts val="4300"/>
              </a:spcBef>
              <a:buBlip>
                <a:blip r:embed="rId2"/>
              </a:buBlip>
              <a:defRPr sz="4380"/>
            </a:pPr>
            <a:r>
              <a:t>The weighing of bread symbolizes scarcity of bread (see Ezekiel 4:16)</a:t>
            </a:r>
          </a:p>
          <a:p>
            <a:pPr lvl="1" marL="834389" indent="-417194" defTabSz="602615">
              <a:lnSpc>
                <a:spcPct val="120000"/>
              </a:lnSpc>
              <a:spcBef>
                <a:spcPts val="4300"/>
              </a:spcBef>
              <a:buBlip>
                <a:blip r:embed="rId2"/>
              </a:buBlip>
              <a:defRPr sz="4380"/>
            </a:pPr>
            <a:r>
              <a:t>The only rider not wielding an implement of war</a:t>
            </a:r>
          </a:p>
          <a:p>
            <a:pPr marL="417194" indent="-417194" defTabSz="602615">
              <a:lnSpc>
                <a:spcPct val="120000"/>
              </a:lnSpc>
              <a:spcBef>
                <a:spcPts val="4300"/>
              </a:spcBef>
              <a:buBlip>
                <a:blip r:embed="rId2"/>
              </a:buBlip>
              <a:defRPr sz="4380"/>
            </a:pPr>
            <a:r>
              <a:t>“denarius” - a day’s wages</a:t>
            </a:r>
          </a:p>
          <a:p>
            <a:pPr lvl="1" marL="834389" indent="-417194" defTabSz="602615">
              <a:lnSpc>
                <a:spcPct val="120000"/>
              </a:lnSpc>
              <a:spcBef>
                <a:spcPts val="4300"/>
              </a:spcBef>
              <a:buBlip>
                <a:blip r:embed="rId2"/>
              </a:buBlip>
              <a:defRPr sz="4380"/>
            </a:pPr>
            <a:r>
              <a:t>Indicative of inflation – the denarius' purchasing power was drastically less (see 2 Kings 6:24-25)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1">
                                            <p:txEl>
                                              <p:pRg st="1" end="1"/>
                                            </p:txEl>
                                          </p:spTgt>
                                        </p:tgtEl>
                                        <p:attrNameLst>
                                          <p:attrName>style.visibility</p:attrName>
                                        </p:attrNameLst>
                                      </p:cBhvr>
                                      <p:to>
                                        <p:strVal val="visible"/>
                                      </p:to>
                                    </p:set>
                                  </p:childTnLst>
                                </p:cTn>
                              </p:par>
                              <p:par>
                                <p:cTn id="13" presetClass="entr" nodeType="withEffect" presetSubtype="0" presetID="1" grpId="1" fill="hold">
                                  <p:stCondLst>
                                    <p:cond delay="0"/>
                                  </p:stCondLst>
                                  <p:iterate type="el" backwards="0">
                                    <p:tmAbs val="0"/>
                                  </p:iterate>
                                  <p:childTnLst>
                                    <p:set>
                                      <p:cBhvr>
                                        <p:cTn id="14" fill="hold"/>
                                        <p:tgtEl>
                                          <p:spTgt spid="171">
                                            <p:txEl>
                                              <p:pRg st="2" end="2"/>
                                            </p:txEl>
                                          </p:spTgt>
                                        </p:tgtEl>
                                        <p:attrNameLst>
                                          <p:attrName>style.visibility</p:attrName>
                                        </p:attrNameLst>
                                      </p:cBhvr>
                                      <p:to>
                                        <p:strVal val="visible"/>
                                      </p:to>
                                    </p:set>
                                  </p:childTnLst>
                                </p:cTn>
                              </p:par>
                              <p:par>
                                <p:cTn id="15" presetClass="entr" nodeType="withEffect" presetSubtype="0" presetID="1" grpId="1" fill="hold">
                                  <p:stCondLst>
                                    <p:cond delay="0"/>
                                  </p:stCondLst>
                                  <p:iterate type="el" backwards="0">
                                    <p:tmAbs val="0"/>
                                  </p:iterate>
                                  <p:childTnLst>
                                    <p:set>
                                      <p:cBhvr>
                                        <p:cTn id="16" fill="hold"/>
                                        <p:tgtEl>
                                          <p:spTgt spid="17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1">
                                            <p:txEl>
                                              <p:pRg st="4" end="4"/>
                                            </p:txEl>
                                          </p:spTgt>
                                        </p:tgtEl>
                                        <p:attrNameLst>
                                          <p:attrName>style.visibility</p:attrName>
                                        </p:attrNameLst>
                                      </p:cBhvr>
                                      <p:to>
                                        <p:strVal val="visible"/>
                                      </p:to>
                                    </p:set>
                                  </p:childTnLst>
                                </p:cTn>
                              </p:par>
                              <p:par>
                                <p:cTn id="21" presetClass="entr" nodeType="withEffect" presetSubtype="0" presetID="1" grpId="1" fill="hold">
                                  <p:stCondLst>
                                    <p:cond delay="0"/>
                                  </p:stCondLst>
                                  <p:iterate type="el" backwards="0">
                                    <p:tmAbs val="0"/>
                                  </p:iterate>
                                  <p:childTnLst>
                                    <p:set>
                                      <p:cBhvr>
                                        <p:cTn id="22" fill="hold"/>
                                        <p:tgtEl>
                                          <p:spTgt spid="171">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71"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Economic downturn - mid 3rd century"/>
          <p:cNvSpPr txBox="1"/>
          <p:nvPr>
            <p:ph type="title"/>
          </p:nvPr>
        </p:nvSpPr>
        <p:spPr>
          <a:prstGeom prst="rect">
            <a:avLst/>
          </a:prstGeom>
        </p:spPr>
        <p:txBody>
          <a:bodyPr/>
          <a:lstStyle>
            <a:lvl1pPr>
              <a:defRPr sz="8400"/>
            </a:lvl1pPr>
          </a:lstStyle>
          <a:p>
            <a:pPr/>
            <a:r>
              <a:t>Economic downturn - mid 3rd century</a:t>
            </a:r>
          </a:p>
        </p:txBody>
      </p:sp>
      <p:sp>
        <p:nvSpPr>
          <p:cNvPr id="174" name="Indigenous farmers could not compete with foreign imports…"/>
          <p:cNvSpPr txBox="1"/>
          <p:nvPr>
            <p:ph type="body" idx="1"/>
          </p:nvPr>
        </p:nvSpPr>
        <p:spPr>
          <a:prstGeom prst="rect">
            <a:avLst/>
          </a:prstGeom>
        </p:spPr>
        <p:txBody>
          <a:bodyPr/>
          <a:lstStyle/>
          <a:p>
            <a:pPr marL="571499" indent="-571499">
              <a:lnSpc>
                <a:spcPct val="120000"/>
              </a:lnSpc>
              <a:buBlip>
                <a:blip r:embed="rId2"/>
              </a:buBlip>
              <a:defRPr sz="5500"/>
            </a:pPr>
            <a:r>
              <a:t>Indigenous farmers could not compete with foreign imports</a:t>
            </a:r>
          </a:p>
          <a:p>
            <a:pPr marL="571499" indent="-571499">
              <a:lnSpc>
                <a:spcPct val="120000"/>
              </a:lnSpc>
              <a:buBlip>
                <a:blip r:embed="rId2"/>
              </a:buBlip>
              <a:defRPr sz="5500"/>
            </a:pPr>
            <a:r>
              <a:t>High taxes led to poor profits and declining resources for upkeep</a:t>
            </a:r>
          </a:p>
          <a:p>
            <a:pPr marL="571499" indent="-571499">
              <a:lnSpc>
                <a:spcPct val="120000"/>
              </a:lnSpc>
              <a:buBlip>
                <a:blip r:embed="rId2"/>
              </a:buBlip>
              <a:defRPr sz="5500"/>
            </a:pPr>
            <a:r>
              <a:t>Precious metals depleted, governments issue coins of lesser value</a:t>
            </a:r>
          </a:p>
          <a:p>
            <a:pPr lvl="1">
              <a:lnSpc>
                <a:spcPct val="120000"/>
              </a:lnSpc>
              <a:buBlip>
                <a:blip r:embed="rId2"/>
              </a:buBlip>
              <a:defRPr sz="5500"/>
            </a:pPr>
            <a:r>
              <a:t>Decline in value led to increase in coin production which led to….inflation</a:t>
            </a:r>
          </a:p>
          <a:p>
            <a:pPr marL="571499" indent="-571499">
              <a:lnSpc>
                <a:spcPct val="120000"/>
              </a:lnSpc>
              <a:buBlip>
                <a:blip r:embed="rId2"/>
              </a:buBlip>
              <a:defRPr sz="5500"/>
            </a:pPr>
            <a:r>
              <a:t>Economic depression set in; famine and starvation result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74">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4"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Summary of Seal #3"/>
          <p:cNvSpPr txBox="1"/>
          <p:nvPr>
            <p:ph type="title"/>
          </p:nvPr>
        </p:nvSpPr>
        <p:spPr>
          <a:prstGeom prst="rect">
            <a:avLst/>
          </a:prstGeom>
        </p:spPr>
        <p:txBody>
          <a:bodyPr/>
          <a:lstStyle/>
          <a:p>
            <a:pPr/>
            <a:r>
              <a:t>Summary of Seal #3</a:t>
            </a:r>
          </a:p>
        </p:txBody>
      </p:sp>
      <p:sp>
        <p:nvSpPr>
          <p:cNvPr id="177" name="Black horse represents a calamity…"/>
          <p:cNvSpPr txBox="1"/>
          <p:nvPr>
            <p:ph type="body" idx="1"/>
          </p:nvPr>
        </p:nvSpPr>
        <p:spPr>
          <a:prstGeom prst="rect">
            <a:avLst/>
          </a:prstGeom>
        </p:spPr>
        <p:txBody>
          <a:bodyPr/>
          <a:lstStyle/>
          <a:p>
            <a:pPr marL="571499" indent="-571499">
              <a:lnSpc>
                <a:spcPct val="120000"/>
              </a:lnSpc>
              <a:buBlip>
                <a:blip r:embed="rId2"/>
              </a:buBlip>
              <a:defRPr sz="6000"/>
            </a:pPr>
            <a:r>
              <a:t>Black horse represents a calamity</a:t>
            </a:r>
          </a:p>
          <a:p>
            <a:pPr marL="571499" indent="-571499">
              <a:lnSpc>
                <a:spcPct val="120000"/>
              </a:lnSpc>
              <a:buBlip>
                <a:blip r:embed="rId2"/>
              </a:buBlip>
              <a:defRPr sz="6000"/>
            </a:pPr>
            <a:r>
              <a:t>The balances represent a significant economic downturn caused by inflation</a:t>
            </a:r>
          </a:p>
          <a:p>
            <a:pPr marL="571499" indent="-571499">
              <a:lnSpc>
                <a:spcPct val="120000"/>
              </a:lnSpc>
              <a:buBlip>
                <a:blip r:embed="rId2"/>
              </a:buBlip>
              <a:defRPr sz="6000"/>
            </a:pPr>
            <a:r>
              <a:t>And when an economic downturn leads to famine and starvation, plagues are not far behind.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7">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7"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Seal #4 - plague"/>
          <p:cNvSpPr txBox="1"/>
          <p:nvPr>
            <p:ph type="title"/>
          </p:nvPr>
        </p:nvSpPr>
        <p:spPr>
          <a:prstGeom prst="rect">
            <a:avLst/>
          </a:prstGeom>
        </p:spPr>
        <p:txBody>
          <a:bodyPr/>
          <a:lstStyle/>
          <a:p>
            <a:pPr/>
            <a:r>
              <a:t>Seal #4 - plague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4 nations in Daniel 2 and 7"/>
          <p:cNvSpPr txBox="1"/>
          <p:nvPr>
            <p:ph type="title"/>
          </p:nvPr>
        </p:nvSpPr>
        <p:spPr>
          <a:prstGeom prst="rect">
            <a:avLst/>
          </a:prstGeom>
        </p:spPr>
        <p:txBody>
          <a:bodyPr/>
          <a:lstStyle/>
          <a:p>
            <a:pPr/>
            <a:r>
              <a:t>4 nations in Daniel 2 and 7</a:t>
            </a:r>
          </a:p>
        </p:txBody>
      </p:sp>
      <p:sp>
        <p:nvSpPr>
          <p:cNvPr id="130" name="Neo-Babylonian Empire — carried Judah into captivity…"/>
          <p:cNvSpPr txBox="1"/>
          <p:nvPr>
            <p:ph type="body" idx="1"/>
          </p:nvPr>
        </p:nvSpPr>
        <p:spPr>
          <a:prstGeom prst="rect">
            <a:avLst/>
          </a:prstGeom>
        </p:spPr>
        <p:txBody>
          <a:bodyPr/>
          <a:lstStyle/>
          <a:p>
            <a:pPr marL="571499" indent="-571499">
              <a:lnSpc>
                <a:spcPct val="120000"/>
              </a:lnSpc>
              <a:buBlip>
                <a:blip r:embed="rId2"/>
              </a:buBlip>
              <a:defRPr sz="5600"/>
            </a:pPr>
            <a:r>
              <a:t>Neo-Babylonian Empire — carried Judah into captivity</a:t>
            </a:r>
          </a:p>
          <a:p>
            <a:pPr marL="571499" indent="-571499">
              <a:lnSpc>
                <a:spcPct val="120000"/>
              </a:lnSpc>
              <a:buBlip>
                <a:blip r:embed="rId2"/>
              </a:buBlip>
              <a:defRPr sz="5600"/>
            </a:pPr>
            <a:r>
              <a:t>Persia — rebuilt the temple and reconstituted the Israelite homeland</a:t>
            </a:r>
          </a:p>
          <a:p>
            <a:pPr marL="571499" indent="-571499">
              <a:lnSpc>
                <a:spcPct val="120000"/>
              </a:lnSpc>
              <a:buBlip>
                <a:blip r:embed="rId2"/>
              </a:buBlip>
              <a:defRPr sz="5600"/>
            </a:pPr>
            <a:r>
              <a:t>Greece — brought a universal language, culture, philosophy, thought (e.g. Septuagint)</a:t>
            </a:r>
          </a:p>
          <a:p>
            <a:pPr marL="571499" indent="-571499">
              <a:lnSpc>
                <a:spcPct val="120000"/>
              </a:lnSpc>
              <a:buBlip>
                <a:blip r:embed="rId2"/>
              </a:buBlip>
              <a:defRPr sz="5600"/>
            </a:pPr>
            <a:r>
              <a:t>Rome — built the Pax Romana (the peace of Rome); stability allowed for the spread of the gospel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3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0"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Seal #4 - What John sees"/>
          <p:cNvSpPr txBox="1"/>
          <p:nvPr>
            <p:ph type="title"/>
          </p:nvPr>
        </p:nvSpPr>
        <p:spPr>
          <a:prstGeom prst="rect">
            <a:avLst/>
          </a:prstGeom>
        </p:spPr>
        <p:txBody>
          <a:bodyPr/>
          <a:lstStyle/>
          <a:p>
            <a:pPr/>
            <a:r>
              <a:t>Seal #4 - What John sees</a:t>
            </a:r>
          </a:p>
        </p:txBody>
      </p:sp>
      <p:sp>
        <p:nvSpPr>
          <p:cNvPr id="182" name="“pale” - death; color of the body at the time of death…"/>
          <p:cNvSpPr txBox="1"/>
          <p:nvPr>
            <p:ph type="body" idx="1"/>
          </p:nvPr>
        </p:nvSpPr>
        <p:spPr>
          <a:prstGeom prst="rect">
            <a:avLst/>
          </a:prstGeom>
        </p:spPr>
        <p:txBody>
          <a:bodyPr/>
          <a:lstStyle/>
          <a:p>
            <a:pPr marL="571499" indent="-571499">
              <a:lnSpc>
                <a:spcPct val="120000"/>
              </a:lnSpc>
              <a:buBlip>
                <a:blip r:embed="rId2"/>
              </a:buBlip>
              <a:defRPr sz="6000"/>
            </a:pPr>
            <a:r>
              <a:t>“pale” - death; color of the body at the time of death</a:t>
            </a:r>
          </a:p>
          <a:p>
            <a:pPr marL="571499" indent="-571499">
              <a:lnSpc>
                <a:spcPct val="120000"/>
              </a:lnSpc>
              <a:buBlip>
                <a:blip r:embed="rId2"/>
              </a:buBlip>
              <a:defRPr sz="6000"/>
            </a:pPr>
            <a:r>
              <a:t>“sword” - war</a:t>
            </a:r>
          </a:p>
          <a:p>
            <a:pPr marL="571499" indent="-571499">
              <a:lnSpc>
                <a:spcPct val="120000"/>
              </a:lnSpc>
              <a:buBlip>
                <a:blip r:embed="rId2"/>
              </a:buBlip>
              <a:defRPr sz="6000"/>
            </a:pPr>
            <a:r>
              <a:t>“hunger” - famine</a:t>
            </a:r>
          </a:p>
          <a:p>
            <a:pPr marL="571499" indent="-571499">
              <a:lnSpc>
                <a:spcPct val="120000"/>
              </a:lnSpc>
              <a:buBlip>
                <a:blip r:embed="rId2"/>
              </a:buBlip>
              <a:defRPr sz="6000"/>
            </a:pPr>
            <a:r>
              <a:t>“death” - plague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2">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2"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Famine, plague, and war - 250-265 AD"/>
          <p:cNvSpPr txBox="1"/>
          <p:nvPr>
            <p:ph type="title"/>
          </p:nvPr>
        </p:nvSpPr>
        <p:spPr>
          <a:prstGeom prst="rect">
            <a:avLst/>
          </a:prstGeom>
        </p:spPr>
        <p:txBody>
          <a:bodyPr/>
          <a:lstStyle/>
          <a:p>
            <a:pPr/>
            <a:r>
              <a:t>Famine, plague, and war - 250-265 AD</a:t>
            </a:r>
          </a:p>
        </p:txBody>
      </p:sp>
      <p:sp>
        <p:nvSpPr>
          <p:cNvPr id="185" name="5000 people died each day in Rome…"/>
          <p:cNvSpPr txBox="1"/>
          <p:nvPr>
            <p:ph type="body" idx="1"/>
          </p:nvPr>
        </p:nvSpPr>
        <p:spPr>
          <a:prstGeom prst="rect">
            <a:avLst/>
          </a:prstGeom>
        </p:spPr>
        <p:txBody>
          <a:bodyPr/>
          <a:lstStyle/>
          <a:p>
            <a:pPr marL="571499" indent="-571499">
              <a:lnSpc>
                <a:spcPct val="120000"/>
              </a:lnSpc>
              <a:buBlip>
                <a:blip r:embed="rId2"/>
              </a:buBlip>
              <a:defRPr sz="5400"/>
            </a:pPr>
            <a:r>
              <a:t>5000 people died each day in Rome</a:t>
            </a:r>
          </a:p>
          <a:p>
            <a:pPr marL="571499" indent="-571499">
              <a:lnSpc>
                <a:spcPct val="120000"/>
              </a:lnSpc>
              <a:buBlip>
                <a:blip r:embed="rId2"/>
              </a:buBlip>
              <a:defRPr sz="5400"/>
            </a:pPr>
            <a:r>
              <a:t>Gibbon estimates that almost ½ the population of the Empire died in this 15 year period</a:t>
            </a:r>
          </a:p>
          <a:p>
            <a:pPr marL="571499" indent="-571499">
              <a:lnSpc>
                <a:spcPct val="120000"/>
              </a:lnSpc>
              <a:buBlip>
                <a:blip r:embed="rId2"/>
              </a:buBlip>
              <a:defRPr sz="5400"/>
            </a:pPr>
            <a:r>
              <a:t>Ongoing civil war - from 235-270, 37 men were proclaimed emperor</a:t>
            </a:r>
          </a:p>
          <a:p>
            <a:pPr marL="571499" indent="-571499">
              <a:lnSpc>
                <a:spcPct val="120000"/>
              </a:lnSpc>
              <a:buBlip>
                <a:blip r:embed="rId2"/>
              </a:buBlip>
              <a:defRPr sz="5400"/>
            </a:pPr>
            <a:r>
              <a:t>External enemies advanced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5"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Summary of Seal #4"/>
          <p:cNvSpPr txBox="1"/>
          <p:nvPr>
            <p:ph type="title"/>
          </p:nvPr>
        </p:nvSpPr>
        <p:spPr>
          <a:prstGeom prst="rect">
            <a:avLst/>
          </a:prstGeom>
        </p:spPr>
        <p:txBody>
          <a:bodyPr/>
          <a:lstStyle/>
          <a:p>
            <a:pPr/>
            <a:r>
              <a:t>Summary of Seal #4</a:t>
            </a:r>
          </a:p>
        </p:txBody>
      </p:sp>
      <p:sp>
        <p:nvSpPr>
          <p:cNvPr id="188" name="The pale horse represents the famine, plague, and war that struck the Empire during 250-265…"/>
          <p:cNvSpPr txBox="1"/>
          <p:nvPr>
            <p:ph type="body" idx="1"/>
          </p:nvPr>
        </p:nvSpPr>
        <p:spPr>
          <a:prstGeom prst="rect">
            <a:avLst/>
          </a:prstGeom>
        </p:spPr>
        <p:txBody>
          <a:bodyPr/>
          <a:lstStyle/>
          <a:p>
            <a:pPr marL="571499" indent="-571499">
              <a:lnSpc>
                <a:spcPct val="120000"/>
              </a:lnSpc>
              <a:buBlip>
                <a:blip r:embed="rId2"/>
              </a:buBlip>
              <a:defRPr sz="6500"/>
            </a:pPr>
            <a:r>
              <a:t>The pale horse represents the famine, plague, and war that struck the Empire during 250-265</a:t>
            </a:r>
          </a:p>
          <a:p>
            <a:pPr marL="571499" indent="-571499">
              <a:lnSpc>
                <a:spcPct val="120000"/>
              </a:lnSpc>
              <a:buBlip>
                <a:blip r:embed="rId2"/>
              </a:buBlip>
              <a:defRPr sz="6500"/>
            </a:pPr>
            <a:r>
              <a:t>Internal strife was ongoing; external enemies were multiplying</a:t>
            </a:r>
          </a:p>
          <a:p>
            <a:pPr marL="571499" indent="-571499">
              <a:lnSpc>
                <a:spcPct val="120000"/>
              </a:lnSpc>
              <a:buBlip>
                <a:blip r:embed="rId2"/>
              </a:buBlip>
              <a:defRPr sz="6500"/>
            </a:pPr>
            <a:r>
              <a:t>By the beginning of Diocletian’s reign in 284, the population had been reduced by 1/3 from the time of Marcus Aurelius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8">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8"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Why do the nations rage, and the people plot a vain thing? The kings of the earth set themselves,  and the rulers take counsel together,  against the LORD and against His Anointed, saying, ‘Let us break their bonds in pieces and cast away their cords fr"/>
          <p:cNvSpPr txBox="1"/>
          <p:nvPr>
            <p:ph type="body" idx="22"/>
          </p:nvPr>
        </p:nvSpPr>
        <p:spPr>
          <a:xfrm>
            <a:off x="2096870" y="3369309"/>
            <a:ext cx="20190258" cy="6215382"/>
          </a:xfrm>
          <a:prstGeom prst="rect">
            <a:avLst/>
          </a:prstGeom>
        </p:spPr>
        <p:txBody>
          <a:bodyPr/>
          <a:lstStyle>
            <a:lvl1pPr>
              <a:defRPr sz="7200"/>
            </a:lvl1pPr>
          </a:lstStyle>
          <a:p>
            <a:pPr/>
            <a:r>
              <a:t>“Why do the nations rage, and the people plot a vain thing? The kings of the earth set themselves,  and the rulers take counsel together,  against the LORD and against His Anointed, saying, ‘Let us break their bonds in pieces and cast away their cords from us.’”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He who sits in the heavens shall laugh; the LORD shall hold them in derision. Then He shall speak to them in His wrath, And distress them in His deep displeasure: ‘Yet I have set My King On My holy hill of Zion.’ ‘I will declare the decree: the LORD has"/>
          <p:cNvSpPr txBox="1"/>
          <p:nvPr>
            <p:ph type="body" idx="22"/>
          </p:nvPr>
        </p:nvSpPr>
        <p:spPr>
          <a:xfrm>
            <a:off x="952501" y="1852929"/>
            <a:ext cx="22478999" cy="10010142"/>
          </a:xfrm>
          <a:prstGeom prst="rect">
            <a:avLst/>
          </a:prstGeom>
        </p:spPr>
        <p:txBody>
          <a:bodyPr/>
          <a:lstStyle>
            <a:lvl1pPr>
              <a:defRPr sz="7200"/>
            </a:lvl1pPr>
          </a:lstStyle>
          <a:p>
            <a:pPr/>
            <a:r>
              <a:t>“He who sits in the heavens shall laugh; the LORD shall hold them in derision. Then He shall speak to them in His wrath, And distress them in His deep displeasure: ‘Yet I have set My King On My holy hill of Zion.’ ‘I will declare the decree: the LORD has said to Me, “You are My Son, today I have begotten You.  Ask of Me, and I will give You the nations for Your inheritance, and the ends of the earth for Your possession…” </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Psalm 2"/>
          <p:cNvSpPr txBox="1"/>
          <p:nvPr>
            <p:ph type="body" idx="21"/>
          </p:nvPr>
        </p:nvSpPr>
        <p:spPr>
          <a:xfrm>
            <a:off x="952500" y="11444654"/>
            <a:ext cx="22479000" cy="711201"/>
          </a:xfrm>
          <a:prstGeom prst="rect">
            <a:avLst/>
          </a:prstGeom>
        </p:spPr>
        <p:txBody>
          <a:bodyPr/>
          <a:lstStyle/>
          <a:p>
            <a:pPr/>
            <a:r>
              <a:t>–Psalm 2</a:t>
            </a:r>
          </a:p>
        </p:txBody>
      </p:sp>
      <p:sp>
        <p:nvSpPr>
          <p:cNvPr id="195" name="“You shall break them with a rod of iron; You shall dash them to pieces like a potter's vessel.’ Now therefore, be wise, O kings; be instructed, you judges of the earth. Serve the LORD with fear, and rejoice with trembling. Kiss the Son, lest He be angry"/>
          <p:cNvSpPr txBox="1"/>
          <p:nvPr>
            <p:ph type="body" idx="22"/>
          </p:nvPr>
        </p:nvSpPr>
        <p:spPr>
          <a:xfrm>
            <a:off x="1562137" y="2104389"/>
            <a:ext cx="21259726" cy="8745222"/>
          </a:xfrm>
          <a:prstGeom prst="rect">
            <a:avLst/>
          </a:prstGeom>
        </p:spPr>
        <p:txBody>
          <a:bodyPr/>
          <a:lstStyle>
            <a:lvl1pPr>
              <a:defRPr sz="7200"/>
            </a:lvl1pPr>
          </a:lstStyle>
          <a:p>
            <a:pPr/>
            <a:r>
              <a:t>“You shall break them with a rod of iron; You shall dash them to pieces like a potter's vessel.’ Now therefore, be wise, O kings; be instructed, you judges of the earth. Serve the LORD with fear, and rejoice with trembling. Kiss the Son, lest He be angry, and you perish in the way, when His wrath is kindled but a little. Blessed are all those who put their trust in Him.” </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Nations with evil intent"/>
          <p:cNvSpPr txBox="1"/>
          <p:nvPr>
            <p:ph type="title"/>
          </p:nvPr>
        </p:nvSpPr>
        <p:spPr>
          <a:prstGeom prst="rect">
            <a:avLst/>
          </a:prstGeom>
        </p:spPr>
        <p:txBody>
          <a:bodyPr/>
          <a:lstStyle/>
          <a:p>
            <a:pPr/>
            <a:r>
              <a:t>Nations with evil intent</a:t>
            </a:r>
          </a:p>
        </p:txBody>
      </p:sp>
      <p:sp>
        <p:nvSpPr>
          <p:cNvPr id="133" name="Zechariah1:14-15, “they helped – but with evil intent”…"/>
          <p:cNvSpPr txBox="1"/>
          <p:nvPr>
            <p:ph type="body" idx="1"/>
          </p:nvPr>
        </p:nvSpPr>
        <p:spPr>
          <a:prstGeom prst="rect">
            <a:avLst/>
          </a:prstGeom>
        </p:spPr>
        <p:txBody>
          <a:bodyPr/>
          <a:lstStyle/>
          <a:p>
            <a:pPr marL="565784" indent="-565784" defTabSz="817244">
              <a:lnSpc>
                <a:spcPct val="120000"/>
              </a:lnSpc>
              <a:spcBef>
                <a:spcPts val="5800"/>
              </a:spcBef>
              <a:buBlip>
                <a:blip r:embed="rId2"/>
              </a:buBlip>
              <a:defRPr sz="4950"/>
            </a:pPr>
            <a:r>
              <a:t>Zechariah1:14-15, “they helped – but with evil intent”</a:t>
            </a:r>
          </a:p>
          <a:p>
            <a:pPr marL="565784" indent="-565784" defTabSz="817244">
              <a:lnSpc>
                <a:spcPct val="120000"/>
              </a:lnSpc>
              <a:spcBef>
                <a:spcPts val="5800"/>
              </a:spcBef>
              <a:buBlip>
                <a:blip r:embed="rId2"/>
              </a:buBlip>
              <a:defRPr sz="4950"/>
            </a:pPr>
            <a:r>
              <a:t>Babylon: Is. 47:5-9: “You showed them no mercy” (verse 6)</a:t>
            </a:r>
          </a:p>
          <a:p>
            <a:pPr marL="565784" indent="-565784" defTabSz="817244">
              <a:lnSpc>
                <a:spcPct val="120000"/>
              </a:lnSpc>
              <a:spcBef>
                <a:spcPts val="5800"/>
              </a:spcBef>
              <a:buBlip>
                <a:blip r:embed="rId2"/>
              </a:buBlip>
              <a:defRPr sz="4950"/>
            </a:pPr>
            <a:r>
              <a:t>The Persians nearly allowed the Jews to be wiped out by Haman (the book of Esther)</a:t>
            </a:r>
          </a:p>
          <a:p>
            <a:pPr marL="565784" indent="-565784" defTabSz="817244">
              <a:lnSpc>
                <a:spcPct val="120000"/>
              </a:lnSpc>
              <a:spcBef>
                <a:spcPts val="5800"/>
              </a:spcBef>
              <a:buBlip>
                <a:blip r:embed="rId2"/>
              </a:buBlip>
              <a:defRPr sz="4950"/>
            </a:pPr>
            <a:r>
              <a:t>Greeks: Antiochus Epiphanies profaned the temple (see Daniel 8:23-27)</a:t>
            </a:r>
          </a:p>
          <a:p>
            <a:pPr marL="565784" indent="-565784" defTabSz="817244">
              <a:lnSpc>
                <a:spcPct val="120000"/>
              </a:lnSpc>
              <a:spcBef>
                <a:spcPts val="5800"/>
              </a:spcBef>
              <a:buBlip>
                <a:blip r:embed="rId2"/>
              </a:buBlip>
              <a:defRPr sz="4950"/>
            </a:pPr>
            <a:r>
              <a:t>Rome: Nero and Domitian persecuted the church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3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33">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3"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The seals and the trumpets are god’s judgment of the roman empire."/>
          <p:cNvSpPr txBox="1"/>
          <p:nvPr>
            <p:ph type="title"/>
          </p:nvPr>
        </p:nvSpPr>
        <p:spPr>
          <a:xfrm>
            <a:off x="952500" y="4553081"/>
            <a:ext cx="22479000" cy="4609838"/>
          </a:xfrm>
          <a:prstGeom prst="rect">
            <a:avLst/>
          </a:prstGeom>
        </p:spPr>
        <p:txBody>
          <a:bodyPr/>
          <a:lstStyle>
            <a:lvl1pPr>
              <a:lnSpc>
                <a:spcPct val="120000"/>
              </a:lnSpc>
            </a:lvl1pPr>
          </a:lstStyle>
          <a:p>
            <a:pPr/>
            <a:r>
              <a:t>The seals and the trumpets are god’s judgment of the roman empire.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A few passages to remember"/>
          <p:cNvSpPr txBox="1"/>
          <p:nvPr>
            <p:ph type="title"/>
          </p:nvPr>
        </p:nvSpPr>
        <p:spPr>
          <a:prstGeom prst="rect">
            <a:avLst/>
          </a:prstGeom>
        </p:spPr>
        <p:txBody>
          <a:bodyPr/>
          <a:lstStyle/>
          <a:p>
            <a:pPr/>
            <a:r>
              <a:t>A few passages to remember</a:t>
            </a:r>
          </a:p>
        </p:txBody>
      </p:sp>
      <p:sp>
        <p:nvSpPr>
          <p:cNvPr id="138" name="1:1, “things which must shortly take place.”…"/>
          <p:cNvSpPr txBox="1"/>
          <p:nvPr>
            <p:ph type="body" idx="1"/>
          </p:nvPr>
        </p:nvSpPr>
        <p:spPr>
          <a:prstGeom prst="rect">
            <a:avLst/>
          </a:prstGeom>
        </p:spPr>
        <p:txBody>
          <a:bodyPr/>
          <a:lstStyle/>
          <a:p>
            <a:pPr marL="502919" indent="-502919" defTabSz="726440">
              <a:lnSpc>
                <a:spcPct val="120000"/>
              </a:lnSpc>
              <a:spcBef>
                <a:spcPts val="5100"/>
              </a:spcBef>
              <a:buBlip>
                <a:blip r:embed="rId2"/>
              </a:buBlip>
              <a:defRPr sz="5280"/>
            </a:pPr>
            <a:r>
              <a:t>1:1, “things which must </a:t>
            </a:r>
            <a:r>
              <a:rPr b="1"/>
              <a:t>shortly</a:t>
            </a:r>
            <a:r>
              <a:t> take place.”</a:t>
            </a:r>
          </a:p>
          <a:p>
            <a:pPr marL="502919" indent="-502919" defTabSz="726440">
              <a:lnSpc>
                <a:spcPct val="120000"/>
              </a:lnSpc>
              <a:spcBef>
                <a:spcPts val="5100"/>
              </a:spcBef>
              <a:buBlip>
                <a:blip r:embed="rId2"/>
              </a:buBlip>
              <a:defRPr sz="5280"/>
            </a:pPr>
            <a:r>
              <a:t>1:19: “Write the things which you </a:t>
            </a:r>
            <a:r>
              <a:rPr b="1"/>
              <a:t>have seen</a:t>
            </a:r>
            <a:r>
              <a:t> (his first vision of the glorified Jesus), and the things </a:t>
            </a:r>
            <a:r>
              <a:rPr b="1"/>
              <a:t>which are</a:t>
            </a:r>
            <a:r>
              <a:t> (the letters to the seven churches), and the things which will take place </a:t>
            </a:r>
            <a:r>
              <a:rPr b="1"/>
              <a:t>after this</a:t>
            </a:r>
            <a:r>
              <a:t> (after this current period in time).”</a:t>
            </a:r>
          </a:p>
          <a:p>
            <a:pPr marL="502919" indent="-502919" defTabSz="726440">
              <a:lnSpc>
                <a:spcPct val="120000"/>
              </a:lnSpc>
              <a:spcBef>
                <a:spcPts val="5100"/>
              </a:spcBef>
              <a:buBlip>
                <a:blip r:embed="rId2"/>
              </a:buBlip>
              <a:defRPr sz="5280"/>
            </a:pPr>
            <a:r>
              <a:t>4:1, “Come up here, and I will show you </a:t>
            </a:r>
            <a:r>
              <a:rPr i="1"/>
              <a:t>things which must take place </a:t>
            </a:r>
            <a:r>
              <a:rPr b="1" i="1"/>
              <a:t>after this</a:t>
            </a:r>
            <a:r>
              <a:t>.”</a:t>
            </a:r>
          </a:p>
          <a:p>
            <a:pPr marL="502919" indent="-502919" defTabSz="726440">
              <a:lnSpc>
                <a:spcPct val="120000"/>
              </a:lnSpc>
              <a:spcBef>
                <a:spcPts val="5100"/>
              </a:spcBef>
              <a:buBlip>
                <a:blip r:embed="rId2"/>
              </a:buBlip>
              <a:defRPr sz="5280"/>
            </a:pPr>
            <a:r>
              <a:t>Series of visions takes place toward the end of Domitian’s reign (96 AD)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38">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8"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eal #1: The age of the antonines"/>
          <p:cNvSpPr txBox="1"/>
          <p:nvPr>
            <p:ph type="title"/>
          </p:nvPr>
        </p:nvSpPr>
        <p:spPr>
          <a:prstGeom prst="rect">
            <a:avLst/>
          </a:prstGeom>
        </p:spPr>
        <p:txBody>
          <a:bodyPr/>
          <a:lstStyle/>
          <a:p>
            <a:pPr/>
            <a:r>
              <a:t>Seal #1: The age of the antonines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Seal #1 - What John sees"/>
          <p:cNvSpPr txBox="1"/>
          <p:nvPr>
            <p:ph type="title"/>
          </p:nvPr>
        </p:nvSpPr>
        <p:spPr>
          <a:prstGeom prst="rect">
            <a:avLst/>
          </a:prstGeom>
        </p:spPr>
        <p:txBody>
          <a:bodyPr/>
          <a:lstStyle/>
          <a:p>
            <a:pPr/>
            <a:r>
              <a:t>Seal #1 - What John sees</a:t>
            </a:r>
          </a:p>
        </p:txBody>
      </p:sp>
      <p:sp>
        <p:nvSpPr>
          <p:cNvPr id="143" name="“white” - purity and/or victory; in war it must refer to victory…"/>
          <p:cNvSpPr txBox="1"/>
          <p:nvPr>
            <p:ph type="body" idx="1"/>
          </p:nvPr>
        </p:nvSpPr>
        <p:spPr>
          <a:prstGeom prst="rect">
            <a:avLst/>
          </a:prstGeom>
        </p:spPr>
        <p:txBody>
          <a:bodyPr/>
          <a:lstStyle/>
          <a:p>
            <a:pPr marL="571499" indent="-571499">
              <a:lnSpc>
                <a:spcPct val="120000"/>
              </a:lnSpc>
              <a:buBlip>
                <a:blip r:embed="rId2"/>
              </a:buBlip>
              <a:defRPr sz="5800"/>
            </a:pPr>
            <a:r>
              <a:t>“white” - purity and/or victory; in war it must refer to victory</a:t>
            </a:r>
          </a:p>
          <a:p>
            <a:pPr marL="571499" indent="-571499">
              <a:lnSpc>
                <a:spcPct val="120000"/>
              </a:lnSpc>
              <a:buBlip>
                <a:blip r:embed="rId2"/>
              </a:buBlip>
              <a:defRPr sz="5800"/>
            </a:pPr>
            <a:r>
              <a:t>“crown” - Gr. </a:t>
            </a:r>
            <a:r>
              <a:rPr i="1"/>
              <a:t>stephanos</a:t>
            </a:r>
            <a:r>
              <a:t> – a laurel wreath worn by a conquering hero</a:t>
            </a:r>
          </a:p>
          <a:p>
            <a:pPr marL="571499" indent="-571499">
              <a:lnSpc>
                <a:spcPct val="120000"/>
              </a:lnSpc>
              <a:buBlip>
                <a:blip r:embed="rId2"/>
              </a:buBlip>
              <a:defRPr sz="5800"/>
            </a:pPr>
            <a:r>
              <a:t>“bow” - not a weapon of Rome; the use of which was perfected by the Cretans</a:t>
            </a:r>
          </a:p>
          <a:p>
            <a:pPr marL="571499" indent="-571499">
              <a:lnSpc>
                <a:spcPct val="120000"/>
              </a:lnSpc>
              <a:buBlip>
                <a:blip r:embed="rId2"/>
              </a:buBlip>
              <a:defRPr sz="5800"/>
            </a:pPr>
            <a:r>
              <a:t>“went out conquering and to conquer” - uninhibited victory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4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4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43">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3"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The age of the Antonines - 96-180 AD"/>
          <p:cNvSpPr txBox="1"/>
          <p:nvPr>
            <p:ph type="title"/>
          </p:nvPr>
        </p:nvSpPr>
        <p:spPr>
          <a:prstGeom prst="rect">
            <a:avLst/>
          </a:prstGeom>
        </p:spPr>
        <p:txBody>
          <a:bodyPr/>
          <a:lstStyle/>
          <a:p>
            <a:pPr/>
            <a:r>
              <a:t>The age of the Antonines - 96-180 AD</a:t>
            </a:r>
          </a:p>
        </p:txBody>
      </p:sp>
      <p:sp>
        <p:nvSpPr>
          <p:cNvPr id="146" name="96-98:  Nerva (a Cretan)…"/>
          <p:cNvSpPr txBox="1"/>
          <p:nvPr>
            <p:ph type="body" idx="1"/>
          </p:nvPr>
        </p:nvSpPr>
        <p:spPr>
          <a:prstGeom prst="rect">
            <a:avLst/>
          </a:prstGeom>
        </p:spPr>
        <p:txBody>
          <a:bodyPr/>
          <a:lstStyle/>
          <a:p>
            <a:pPr marL="571499" indent="-571499">
              <a:lnSpc>
                <a:spcPct val="120000"/>
              </a:lnSpc>
              <a:buBlip>
                <a:blip r:embed="rId2"/>
              </a:buBlip>
              <a:defRPr sz="5500"/>
            </a:pPr>
            <a:r>
              <a:t>96-98:  Nerva (a Cretan)</a:t>
            </a:r>
          </a:p>
          <a:p>
            <a:pPr marL="571499" indent="-571499">
              <a:lnSpc>
                <a:spcPct val="120000"/>
              </a:lnSpc>
              <a:buBlip>
                <a:blip r:embed="rId2"/>
              </a:buBlip>
              <a:defRPr sz="5500"/>
            </a:pPr>
            <a:r>
              <a:t>98-117:  Trajan (the greatest conqueror since Julius Caesar)</a:t>
            </a:r>
          </a:p>
          <a:p>
            <a:pPr marL="571499" indent="-571499">
              <a:lnSpc>
                <a:spcPct val="120000"/>
              </a:lnSpc>
              <a:buBlip>
                <a:blip r:embed="rId2"/>
              </a:buBlip>
              <a:defRPr sz="5500"/>
            </a:pPr>
            <a:r>
              <a:t>117-138: Hadrian (the greatest emperor since Caesar Augustus)</a:t>
            </a:r>
          </a:p>
          <a:p>
            <a:pPr marL="571499" indent="-571499">
              <a:lnSpc>
                <a:spcPct val="120000"/>
              </a:lnSpc>
              <a:buBlip>
                <a:blip r:embed="rId2"/>
              </a:buBlip>
              <a:defRPr sz="5500"/>
            </a:pPr>
            <a:r>
              <a:t>138-161:  Antoninus Pius (the zenith of the Antonines)</a:t>
            </a:r>
          </a:p>
          <a:p>
            <a:pPr marL="571499" indent="-571499">
              <a:lnSpc>
                <a:spcPct val="120000"/>
              </a:lnSpc>
              <a:buBlip>
                <a:blip r:embed="rId2"/>
              </a:buBlip>
              <a:defRPr sz="5500"/>
            </a:pPr>
            <a:r>
              <a:t>161-180:  Marcus Aurelius (the philosopher king)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4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4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4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4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6"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8" name="Green and yellow boat at water’s edge across from the village of Ferragudo, Portugal at duskFishermen boats at sea near village at dusk in Algarve, south of Portugal." descr="Green and yellow boat at water’s edge across from the village of Ferragudo, Portugal at duskFishermen boats at sea near village at dusk in Algarve, south of Portugal."/>
          <p:cNvPicPr>
            <a:picLocks noChangeAspect="0"/>
          </p:cNvPicPr>
          <p:nvPr>
            <p:ph type="pic" idx="21"/>
          </p:nvPr>
        </p:nvPicPr>
        <p:blipFill>
          <a:blip r:embed="rId3">
            <a:extLst/>
          </a:blip>
          <a:stretch>
            <a:fillRect/>
          </a:stretch>
        </p:blipFill>
        <p:spPr>
          <a:xfrm>
            <a:off x="13080999" y="1270000"/>
            <a:ext cx="10414001" cy="5397501"/>
          </a:xfrm>
          <a:prstGeom prst="rect">
            <a:avLst/>
          </a:prstGeom>
        </p:spPr>
      </p:pic>
      <p:pic>
        <p:nvPicPr>
          <p:cNvPr id="149" name="Rock formations in the turquoise waters of Algarve, Portugal" descr="Rock formations in the turquoise waters of Algarve, Portugal"/>
          <p:cNvPicPr>
            <a:picLocks noChangeAspect="0"/>
          </p:cNvPicPr>
          <p:nvPr>
            <p:ph type="pic" idx="22"/>
          </p:nvPr>
        </p:nvPicPr>
        <p:blipFill>
          <a:blip r:embed="rId4">
            <a:extLst/>
          </a:blip>
          <a:stretch>
            <a:fillRect/>
          </a:stretch>
        </p:blipFill>
        <p:spPr>
          <a:xfrm>
            <a:off x="13081000" y="6997700"/>
            <a:ext cx="10414000" cy="5221981"/>
          </a:xfrm>
          <a:prstGeom prst="rect">
            <a:avLst/>
          </a:prstGeom>
        </p:spPr>
      </p:pic>
      <p:pic>
        <p:nvPicPr>
          <p:cNvPr id="150" name="Green and yellow boat on the shore across the water from the village of Ferragudo, Portugal at duskFishermen boats at sea near village at dusk in Algarve, south of Portugal." descr="Green and yellow boat on the shore across the water from the village of Ferragudo, Portugal at duskFishermen boats at sea near village at dusk in Algarve, south of Portugal."/>
          <p:cNvPicPr>
            <a:picLocks noChangeAspect="0"/>
          </p:cNvPicPr>
          <p:nvPr>
            <p:ph type="pic" idx="23"/>
          </p:nvPr>
        </p:nvPicPr>
        <p:blipFill>
          <a:blip r:embed="rId5">
            <a:extLst/>
          </a:blip>
          <a:stretch>
            <a:fillRect/>
          </a:stretch>
        </p:blipFill>
        <p:spPr>
          <a:xfrm>
            <a:off x="927100" y="1310380"/>
            <a:ext cx="11734801" cy="10909301"/>
          </a:xfrm>
          <a:prstGeom prst="rect">
            <a:avLst/>
          </a:prstGeom>
        </p:spPr>
      </p:pic>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New_Template3">
  <a:themeElements>
    <a:clrScheme name="New_Template3">
      <a:dk1>
        <a:srgbClr val="606060"/>
      </a:dk1>
      <a:lt1>
        <a:srgbClr val="006060"/>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